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65" r:id="rId4"/>
    <p:sldId id="301" r:id="rId5"/>
    <p:sldId id="257" r:id="rId6"/>
    <p:sldId id="276" r:id="rId7"/>
    <p:sldId id="275" r:id="rId8"/>
    <p:sldId id="277" r:id="rId9"/>
    <p:sldId id="278" r:id="rId10"/>
    <p:sldId id="281" r:id="rId11"/>
    <p:sldId id="282" r:id="rId12"/>
    <p:sldId id="283" r:id="rId13"/>
    <p:sldId id="284" r:id="rId14"/>
    <p:sldId id="280" r:id="rId15"/>
    <p:sldId id="279" r:id="rId16"/>
    <p:sldId id="258" r:id="rId17"/>
    <p:sldId id="260" r:id="rId18"/>
    <p:sldId id="292" r:id="rId19"/>
    <p:sldId id="293" r:id="rId20"/>
    <p:sldId id="294" r:id="rId21"/>
    <p:sldId id="295" r:id="rId22"/>
    <p:sldId id="296" r:id="rId23"/>
    <p:sldId id="297" r:id="rId24"/>
    <p:sldId id="264" r:id="rId25"/>
    <p:sldId id="267" r:id="rId26"/>
    <p:sldId id="291" r:id="rId27"/>
    <p:sldId id="273" r:id="rId28"/>
    <p:sldId id="287" r:id="rId29"/>
    <p:sldId id="286" r:id="rId30"/>
    <p:sldId id="288" r:id="rId31"/>
    <p:sldId id="290" r:id="rId32"/>
    <p:sldId id="289" r:id="rId33"/>
    <p:sldId id="272" r:id="rId34"/>
    <p:sldId id="268" r:id="rId35"/>
    <p:sldId id="269" r:id="rId36"/>
    <p:sldId id="270" r:id="rId37"/>
    <p:sldId id="271" r:id="rId38"/>
    <p:sldId id="274" r:id="rId39"/>
    <p:sldId id="299" r:id="rId40"/>
    <p:sldId id="300" r:id="rId41"/>
    <p:sldId id="304" r:id="rId42"/>
  </p:sldIdLst>
  <p:sldSz cx="9144000" cy="6858000" type="screen4x3"/>
  <p:notesSz cx="6883400" cy="10033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46"/>
  </p:normalViewPr>
  <p:slideViewPr>
    <p:cSldViewPr>
      <p:cViewPr varScale="1">
        <p:scale>
          <a:sx n="76" d="100"/>
          <a:sy n="76" d="100"/>
        </p:scale>
        <p:origin x="1349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A8A843B-C54C-CF7B-22C4-774F28971E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7619A0E-0697-02BF-1268-B01026611D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E0E49D2-5688-88D0-A0A4-E59AEC88A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DAB20D-D7E4-1746-8355-41D6DAC7F4EC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3040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44B651-1CDF-4DAD-0529-9EAD3050DF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F5F004-1A43-C236-4A25-CE873B77A0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EF94178-F5A3-B8B6-B57C-3129019855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14454C-997C-1C49-B27D-142CF6D5D03C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62570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48443B2-90A3-2443-4EFC-F65D16F272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8696DA1-660C-D699-9C36-EBCD08B095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D11345-9B69-2A51-4694-970E5CB707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60B67-DF0D-EE41-A706-BDDD0E76FA43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587827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8A3A267-40C1-D8C0-5DC1-26ED1653DC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4FBA334-B980-BA5D-F76C-D69BEA8024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C491F9-4DE1-5E73-DA38-4B58124A1E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1C25F-2C58-F94C-80F6-FD8EA8CBE2A4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793622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288EBF3-99D0-0AD5-0576-3749F32796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BD36029-4676-A3D7-58B1-2C981DE42E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B3FD4CC-8F71-5603-D09E-D79EAD3A36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928ACE-1593-DB40-8F73-CCB0DF78C90B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998504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04DCEE-CD9B-6815-FF70-4ADD933B26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317D96-14A0-07E2-75E3-4013E166AD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3456F-DC59-6D78-8F63-12579FC689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63B73-8F90-4447-A699-13412CE30351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044416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0502E0A-B9C3-7F60-1679-DBE4191885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6EB5D70-D0AF-6810-F549-715C98CC8B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9186790-254C-1C7A-E375-EDEB7FFE41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550977-3FD4-CE47-805B-A1817A677ED3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278984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1B95369-33B8-DE79-D965-FACF053C61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3234822-31AE-CFA0-0FF2-3D4783EBB7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9121812-C7D0-D96C-453C-3716FCC8A9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EDD28-8147-4C41-8260-4CE18A08AADD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447139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A613D8C-00CE-9812-904D-A07C6E2275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98A622D-FAEE-6B6E-F176-8C7615B845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F56A1A2-71D5-7AC8-D405-BD3C91299B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68160B-7FC3-764F-B226-3AD483BD74BC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43011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F359-7EDB-8156-2F50-3391251186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7D440-B655-E552-ED09-76BF567F6B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0C6E38-2C4A-E275-718F-E8D048AA22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62A00-2931-C74B-A873-7C5CE27A9AE0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3711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A275A9-86EC-981C-6F69-318AF7D0F4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2A3BBE-3BF4-88F8-4F51-0C9432C7E5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1044C-8CAB-A82F-BCED-40C6223CA3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45FBEF-9137-174F-8AD6-ED7AED2E3374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74319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99E7AB6-F5DF-ADF8-04A9-273AF3750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4EFA0DF-F6B2-3B8A-1E48-92568274DE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4DFBB69-B440-E00D-3E14-D12C6369948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8865465-C322-B7F3-0765-8684150DA0B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970FBAF-6C8F-F9F9-657A-0FA70E14D74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B59887B6-D7CA-6E40-B4AA-6E2B4D13D3C3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G7uCskUOrA?feature=oemb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/Users/jbarbero/OneDrive%20-%20Universidad%20de%20Burgos/Tesis/Divulgacion/BIE/BIEBioinformatica/Presentacion/bacteria.mp4" TargetMode="External"/><Relationship Id="rId1" Type="http://schemas.microsoft.com/office/2007/relationships/media" Target="file:////Users/jbarbero/OneDrive%20-%20Universidad%20de%20Burgos/Tesis/Divulgacion/BIE/BIEBioinformatica/Presentacion/bacteria.mp4" TargetMode="External"/><Relationship Id="rId5" Type="http://schemas.openxmlformats.org/officeDocument/2006/relationships/hyperlink" Target="https://doi.org/10.1016/j.jmb.2021.167351" TargetMode="Externa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/Users/jbarbero/OneDrive%20-%20Universidad%20de%20Burgos/Tesis/Divulgacion/BIE/BIEBioinformatica/Presentacion/bacteriasoftware.mp4" TargetMode="External"/><Relationship Id="rId1" Type="http://schemas.microsoft.com/office/2007/relationships/media" Target="file:////Users/jbarbero/OneDrive%20-%20Universidad%20de%20Burgos/Tesis/Divulgacion/BIE/BIEBioinformatica/Presentacion/bacteriasoftware.mp4" TargetMode="External"/><Relationship Id="rId5" Type="http://schemas.openxmlformats.org/officeDocument/2006/relationships/hyperlink" Target="https://doi.org/10.1016/j.jmb.2021.167351" TargetMode="Externa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pedmJdrTpY?feature=oembe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g7WjuFs8F4?feature=oembed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6rJLXq1Re0?feature=oembed" TargetMode="Externa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AutoShape 8">
            <a:extLst>
              <a:ext uri="{FF2B5EF4-FFF2-40B4-BE49-F238E27FC236}">
                <a16:creationId xmlns:a16="http://schemas.microsoft.com/office/drawing/2014/main" id="{C9F94819-FC74-3A45-7E8C-926384B37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188913"/>
            <a:ext cx="5327650" cy="5762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64909E">
                  <a:alpha val="89000"/>
                </a:srgbClr>
              </a:gs>
              <a:gs pos="100000">
                <a:srgbClr val="64909E">
                  <a:gamma/>
                  <a:tint val="0"/>
                  <a:invGamma/>
                  <a:alpha val="89999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lIns="558000" anchor="ctr"/>
          <a:lstStyle/>
          <a:p>
            <a:pPr algn="r" eaLnBrk="1" hangingPunct="1">
              <a:defRPr/>
            </a:pPr>
            <a:r>
              <a:rPr lang="es-ES" sz="1400" b="1" dirty="0">
                <a:latin typeface="+mj-lt"/>
              </a:rPr>
              <a:t>José A. Barbero Aparicio</a:t>
            </a:r>
          </a:p>
          <a:p>
            <a:pPr algn="r" eaLnBrk="1" hangingPunct="1">
              <a:defRPr/>
            </a:pPr>
            <a:r>
              <a:rPr lang="es-ES" sz="1400" b="1" dirty="0">
                <a:latin typeface="+mj-lt"/>
              </a:rPr>
              <a:t>Antonio Canepa </a:t>
            </a:r>
            <a:r>
              <a:rPr lang="es-ES" sz="1400" b="1" dirty="0" err="1">
                <a:latin typeface="+mj-lt"/>
              </a:rPr>
              <a:t>Oneto</a:t>
            </a:r>
            <a:endParaRPr lang="es-ES" sz="1400" b="1" dirty="0">
              <a:latin typeface="+mj-lt"/>
            </a:endParaRPr>
          </a:p>
          <a:p>
            <a:pPr algn="r" eaLnBrk="1" hangingPunct="1">
              <a:defRPr/>
            </a:pPr>
            <a:r>
              <a:rPr lang="es-ES" sz="1400" b="1" dirty="0">
                <a:latin typeface="+mj-lt"/>
              </a:rPr>
              <a:t>Gadea Lucas Pérez</a:t>
            </a:r>
          </a:p>
        </p:txBody>
      </p:sp>
      <p:sp>
        <p:nvSpPr>
          <p:cNvPr id="13314" name="AutoShape 11">
            <a:extLst>
              <a:ext uri="{FF2B5EF4-FFF2-40B4-BE49-F238E27FC236}">
                <a16:creationId xmlns:a16="http://schemas.microsoft.com/office/drawing/2014/main" id="{F8EB6A07-ED77-B408-895C-E281BF95D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1784350"/>
            <a:ext cx="6048375" cy="3287713"/>
          </a:xfrm>
          <a:prstGeom prst="bracePair">
            <a:avLst>
              <a:gd name="adj" fmla="val 8333"/>
            </a:avLst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pic>
        <p:nvPicPr>
          <p:cNvPr id="13315" name="Picture 4" descr="BIOINFORMATICS 2022 - Conference">
            <a:extLst>
              <a:ext uri="{FF2B5EF4-FFF2-40B4-BE49-F238E27FC236}">
                <a16:creationId xmlns:a16="http://schemas.microsoft.com/office/drawing/2014/main" id="{CD04325D-7BA8-65BA-CE27-95DE8A309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1282700"/>
            <a:ext cx="4292600" cy="429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0">
            <a:extLst>
              <a:ext uri="{FF2B5EF4-FFF2-40B4-BE49-F238E27FC236}">
                <a16:creationId xmlns:a16="http://schemas.microsoft.com/office/drawing/2014/main" id="{02FD2E2B-16B6-DD9A-9829-059BEA4AF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2530" name="Marcador de contenido 2">
            <a:extLst>
              <a:ext uri="{FF2B5EF4-FFF2-40B4-BE49-F238E27FC236}">
                <a16:creationId xmlns:a16="http://schemas.microsoft.com/office/drawing/2014/main" id="{DB51E6BE-25F0-6FCD-A53D-7244BBEC87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8BE26E0E-722C-3E0C-EB4A-7E03F7897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11725" r="16264" b="15138"/>
          <a:stretch>
            <a:fillRect/>
          </a:stretch>
        </p:blipFill>
        <p:spPr bwMode="auto">
          <a:xfrm>
            <a:off x="4700588" y="2060575"/>
            <a:ext cx="3959225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0">
            <a:extLst>
              <a:ext uri="{FF2B5EF4-FFF2-40B4-BE49-F238E27FC236}">
                <a16:creationId xmlns:a16="http://schemas.microsoft.com/office/drawing/2014/main" id="{C026F4E8-83AD-8B97-A3E3-DEA44D94A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3554" name="Marcador de contenido 2">
            <a:extLst>
              <a:ext uri="{FF2B5EF4-FFF2-40B4-BE49-F238E27FC236}">
                <a16:creationId xmlns:a16="http://schemas.microsoft.com/office/drawing/2014/main" id="{292DF818-3817-9E70-6384-B8A5C5525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3555" name="Picture 2">
            <a:extLst>
              <a:ext uri="{FF2B5EF4-FFF2-40B4-BE49-F238E27FC236}">
                <a16:creationId xmlns:a16="http://schemas.microsoft.com/office/drawing/2014/main" id="{58CDCA7D-1C79-00E6-4DB0-31C7DAE28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11725" r="16264" b="15138"/>
          <a:stretch>
            <a:fillRect/>
          </a:stretch>
        </p:blipFill>
        <p:spPr bwMode="auto">
          <a:xfrm>
            <a:off x="4700588" y="2060575"/>
            <a:ext cx="3959225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6" name="CuadroTexto 1">
            <a:extLst>
              <a:ext uri="{FF2B5EF4-FFF2-40B4-BE49-F238E27FC236}">
                <a16:creationId xmlns:a16="http://schemas.microsoft.com/office/drawing/2014/main" id="{2DAD7265-5DC0-7831-D422-D1FFDF798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5057775"/>
            <a:ext cx="2519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b="1"/>
              <a:t>1.000.000 $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0">
            <a:extLst>
              <a:ext uri="{FF2B5EF4-FFF2-40B4-BE49-F238E27FC236}">
                <a16:creationId xmlns:a16="http://schemas.microsoft.com/office/drawing/2014/main" id="{5A248249-E2D2-6A6F-86E2-4BA73F335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4578" name="Marcador de contenido 2">
            <a:extLst>
              <a:ext uri="{FF2B5EF4-FFF2-40B4-BE49-F238E27FC236}">
                <a16:creationId xmlns:a16="http://schemas.microsoft.com/office/drawing/2014/main" id="{2C5EFCC7-2962-DAAE-171E-31BC4370EC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B1472859-5250-5813-BE40-468FB189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11725" r="16264" b="15138"/>
          <a:stretch>
            <a:fillRect/>
          </a:stretch>
        </p:blipFill>
        <p:spPr bwMode="auto">
          <a:xfrm>
            <a:off x="4700588" y="2060575"/>
            <a:ext cx="3959225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0" name="CuadroTexto 1">
            <a:extLst>
              <a:ext uri="{FF2B5EF4-FFF2-40B4-BE49-F238E27FC236}">
                <a16:creationId xmlns:a16="http://schemas.microsoft.com/office/drawing/2014/main" id="{7405D6E6-8C5E-0A27-2AD5-12AB9BEBC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5057775"/>
            <a:ext cx="2519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b="1"/>
              <a:t>1.000.000 $</a:t>
            </a:r>
          </a:p>
        </p:txBody>
      </p:sp>
      <p:sp>
        <p:nvSpPr>
          <p:cNvPr id="24581" name="CuadroTexto 3">
            <a:extLst>
              <a:ext uri="{FF2B5EF4-FFF2-40B4-BE49-F238E27FC236}">
                <a16:creationId xmlns:a16="http://schemas.microsoft.com/office/drawing/2014/main" id="{664EBA58-449A-1431-C234-666755866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" y="4094163"/>
            <a:ext cx="39274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400"/>
              <a:t>Coste del Human Genome Project: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0">
            <a:extLst>
              <a:ext uri="{FF2B5EF4-FFF2-40B4-BE49-F238E27FC236}">
                <a16:creationId xmlns:a16="http://schemas.microsoft.com/office/drawing/2014/main" id="{847CB31F-1D77-4FE9-601A-1AAD551A4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5602" name="Marcador de contenido 2">
            <a:extLst>
              <a:ext uri="{FF2B5EF4-FFF2-40B4-BE49-F238E27FC236}">
                <a16:creationId xmlns:a16="http://schemas.microsoft.com/office/drawing/2014/main" id="{E6318329-A85C-4374-5F39-B45BA9AE5C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5603" name="Picture 2">
            <a:extLst>
              <a:ext uri="{FF2B5EF4-FFF2-40B4-BE49-F238E27FC236}">
                <a16:creationId xmlns:a16="http://schemas.microsoft.com/office/drawing/2014/main" id="{A2349DBE-55CE-447D-67D9-4D0766B67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11725" r="16264" b="15138"/>
          <a:stretch>
            <a:fillRect/>
          </a:stretch>
        </p:blipFill>
        <p:spPr bwMode="auto">
          <a:xfrm>
            <a:off x="4700588" y="2060575"/>
            <a:ext cx="3959225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4" name="CuadroTexto 1">
            <a:extLst>
              <a:ext uri="{FF2B5EF4-FFF2-40B4-BE49-F238E27FC236}">
                <a16:creationId xmlns:a16="http://schemas.microsoft.com/office/drawing/2014/main" id="{8DFDD0BA-7BBE-8156-B501-F5C7493E4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5057775"/>
            <a:ext cx="2519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b="1"/>
              <a:t>1.000.000 $</a:t>
            </a:r>
          </a:p>
        </p:txBody>
      </p:sp>
      <p:sp>
        <p:nvSpPr>
          <p:cNvPr id="25605" name="CuadroTexto 3">
            <a:extLst>
              <a:ext uri="{FF2B5EF4-FFF2-40B4-BE49-F238E27FC236}">
                <a16:creationId xmlns:a16="http://schemas.microsoft.com/office/drawing/2014/main" id="{D563FD8E-7FE7-1DFC-F209-DB8FEE92D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" y="4094163"/>
            <a:ext cx="4146550" cy="18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400"/>
              <a:t>Coste del Human Genome Project:</a:t>
            </a:r>
            <a:br>
              <a:rPr lang="en-US" altLang="es-ES" sz="2400"/>
            </a:br>
            <a:endParaRPr lang="en-US" altLang="es-ES" sz="24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b="1">
                <a:solidFill>
                  <a:srgbClr val="FF0000"/>
                </a:solidFill>
              </a:rPr>
              <a:t>   </a:t>
            </a:r>
            <a:r>
              <a:rPr lang="en-US" altLang="es-ES" sz="4000" b="1">
                <a:solidFill>
                  <a:srgbClr val="FF0000"/>
                </a:solidFill>
              </a:rPr>
              <a:t>3.000.000.000</a:t>
            </a:r>
            <a:r>
              <a:rPr lang="en-US" altLang="es-ES" b="1">
                <a:solidFill>
                  <a:srgbClr val="FF0000"/>
                </a:solidFill>
              </a:rPr>
              <a:t> $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0">
            <a:extLst>
              <a:ext uri="{FF2B5EF4-FFF2-40B4-BE49-F238E27FC236}">
                <a16:creationId xmlns:a16="http://schemas.microsoft.com/office/drawing/2014/main" id="{E3A35D71-3F16-4E0A-46E6-CF486A117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pic>
        <p:nvPicPr>
          <p:cNvPr id="26626" name="Imagen 2">
            <a:extLst>
              <a:ext uri="{FF2B5EF4-FFF2-40B4-BE49-F238E27FC236}">
                <a16:creationId xmlns:a16="http://schemas.microsoft.com/office/drawing/2014/main" id="{AD02941C-9185-99E8-931B-F6D2382EB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557338"/>
            <a:ext cx="4365625" cy="436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Marcador de contenido 2">
            <a:extLst>
              <a:ext uri="{FF2B5EF4-FFF2-40B4-BE49-F238E27FC236}">
                <a16:creationId xmlns:a16="http://schemas.microsoft.com/office/drawing/2014/main" id="{61580C0B-C1B6-BF20-A464-6891807966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/>
              <a:t>Ensamblado: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0">
            <a:extLst>
              <a:ext uri="{FF2B5EF4-FFF2-40B4-BE49-F238E27FC236}">
                <a16:creationId xmlns:a16="http://schemas.microsoft.com/office/drawing/2014/main" id="{9FD96D60-3A95-0EE6-F54E-F4DABD7D9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7650" name="Marcador de contenido 2">
            <a:extLst>
              <a:ext uri="{FF2B5EF4-FFF2-40B4-BE49-F238E27FC236}">
                <a16:creationId xmlns:a16="http://schemas.microsoft.com/office/drawing/2014/main" id="{85DA84C2-04EF-0C3E-DF5E-CDABBA34B0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  <a:p>
            <a:r>
              <a:rPr lang="es-ES" altLang="en-US" sz="2800" dirty="0"/>
              <a:t>1.5% del genoma: genes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3E21A7-A2D4-292F-B9F0-27B01365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772816"/>
            <a:ext cx="3429000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G7uCskUOrA?feature=oembed" descr="From DNA to protein - 3D">
            <a:hlinkClick r:id="" action="ppaction://media"/>
            <a:extLst>
              <a:ext uri="{FF2B5EF4-FFF2-40B4-BE49-F238E27FC236}">
                <a16:creationId xmlns:a16="http://schemas.microsoft.com/office/drawing/2014/main" id="{8270CE64-B389-4859-C0C5-A28E73C63DBB}"/>
              </a:ext>
            </a:extLst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6738" y="1600200"/>
            <a:ext cx="8010525" cy="4525963"/>
          </a:xfrm>
        </p:spPr>
      </p:pic>
      <p:sp>
        <p:nvSpPr>
          <p:cNvPr id="28674" name="Text Box 10">
            <a:extLst>
              <a:ext uri="{FF2B5EF4-FFF2-40B4-BE49-F238E27FC236}">
                <a16:creationId xmlns:a16="http://schemas.microsoft.com/office/drawing/2014/main" id="{28EE0C8E-D85D-11D3-2C44-D10ACF60B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ARN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Marcador de contenido 5">
            <a:extLst>
              <a:ext uri="{FF2B5EF4-FFF2-40B4-BE49-F238E27FC236}">
                <a16:creationId xmlns:a16="http://schemas.microsoft.com/office/drawing/2014/main" id="{5A0C5484-0C68-7B8F-25BF-76FAC2D867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9775" y="1703388"/>
            <a:ext cx="3451225" cy="3451225"/>
          </a:xfrm>
        </p:spPr>
      </p:pic>
      <p:sp>
        <p:nvSpPr>
          <p:cNvPr id="29698" name="Text Box 10">
            <a:extLst>
              <a:ext uri="{FF2B5EF4-FFF2-40B4-BE49-F238E27FC236}">
                <a16:creationId xmlns:a16="http://schemas.microsoft.com/office/drawing/2014/main" id="{92B12DB9-0063-E176-F700-4403395D6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sp>
        <p:nvSpPr>
          <p:cNvPr id="29699" name="CuadroTexto 10">
            <a:extLst>
              <a:ext uri="{FF2B5EF4-FFF2-40B4-BE49-F238E27FC236}">
                <a16:creationId xmlns:a16="http://schemas.microsoft.com/office/drawing/2014/main" id="{8BBD9314-D629-401E-BB1A-47CF15989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0838" y="5464175"/>
            <a:ext cx="23923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n-US" sz="1800" dirty="0"/>
              <a:t>https://</a:t>
            </a:r>
            <a:r>
              <a:rPr lang="es-ES" altLang="en-US" sz="1800" dirty="0" err="1"/>
              <a:t>bit.ly</a:t>
            </a:r>
            <a:r>
              <a:rPr lang="es-ES" altLang="en-US" sz="1800" dirty="0"/>
              <a:t>/3D6ZPH</a:t>
            </a:r>
          </a:p>
        </p:txBody>
      </p:sp>
      <p:pic>
        <p:nvPicPr>
          <p:cNvPr id="29700" name="Picture 2">
            <a:extLst>
              <a:ext uri="{FF2B5EF4-FFF2-40B4-BE49-F238E27FC236}">
                <a16:creationId xmlns:a16="http://schemas.microsoft.com/office/drawing/2014/main" id="{957269A5-0C3E-D46F-813D-24CD5CFE0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1492250"/>
            <a:ext cx="3792538" cy="379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0">
            <a:extLst>
              <a:ext uri="{FF2B5EF4-FFF2-40B4-BE49-F238E27FC236}">
                <a16:creationId xmlns:a16="http://schemas.microsoft.com/office/drawing/2014/main" id="{7EBAE8CA-C52C-7AC5-9AF6-CCAF7BA75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0722" name="Marcador de contenido 3">
            <a:extLst>
              <a:ext uri="{FF2B5EF4-FFF2-40B4-BE49-F238E27FC236}">
                <a16:creationId xmlns:a16="http://schemas.microsoft.com/office/drawing/2014/main" id="{18A846EE-8E87-FC29-E5F4-946A5F76D4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0723" name="CuadroTexto 4">
            <a:extLst>
              <a:ext uri="{FF2B5EF4-FFF2-40B4-BE49-F238E27FC236}">
                <a16:creationId xmlns:a16="http://schemas.microsoft.com/office/drawing/2014/main" id="{AD3B8247-BFBE-D4F7-A086-470879056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ATGTGTCCATAG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0">
            <a:extLst>
              <a:ext uri="{FF2B5EF4-FFF2-40B4-BE49-F238E27FC236}">
                <a16:creationId xmlns:a16="http://schemas.microsoft.com/office/drawing/2014/main" id="{5FE23268-DC5B-0ABA-FA81-133C5A3F2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1746" name="Marcador de contenido 3">
            <a:extLst>
              <a:ext uri="{FF2B5EF4-FFF2-40B4-BE49-F238E27FC236}">
                <a16:creationId xmlns:a16="http://schemas.microsoft.com/office/drawing/2014/main" id="{0BE37468-0A32-17DC-1D19-201DE56842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1747" name="CuadroTexto 4">
            <a:extLst>
              <a:ext uri="{FF2B5EF4-FFF2-40B4-BE49-F238E27FC236}">
                <a16:creationId xmlns:a16="http://schemas.microsoft.com/office/drawing/2014/main" id="{0E1198F3-3E94-70D4-B1BD-91C253C76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ATGTGTCCATAG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2" descr="Bioinformatics- Introduction and Applications - Bioinformatics - Microbe  Notes">
            <a:extLst>
              <a:ext uri="{FF2B5EF4-FFF2-40B4-BE49-F238E27FC236}">
                <a16:creationId xmlns:a16="http://schemas.microsoft.com/office/drawing/2014/main" id="{2C67A120-AEF3-82DA-D7E0-D0F1A2A83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557338"/>
            <a:ext cx="7727950" cy="405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0">
            <a:extLst>
              <a:ext uri="{FF2B5EF4-FFF2-40B4-BE49-F238E27FC236}">
                <a16:creationId xmlns:a16="http://schemas.microsoft.com/office/drawing/2014/main" id="{FB9145FE-B5CA-8188-A17D-E1B52BD3F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2770" name="Marcador de contenido 3">
            <a:extLst>
              <a:ext uri="{FF2B5EF4-FFF2-40B4-BE49-F238E27FC236}">
                <a16:creationId xmlns:a16="http://schemas.microsoft.com/office/drawing/2014/main" id="{29FF1E49-9DF5-1ADD-6400-0B5DCF6785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2771" name="CuadroTexto 4">
            <a:extLst>
              <a:ext uri="{FF2B5EF4-FFF2-40B4-BE49-F238E27FC236}">
                <a16:creationId xmlns:a16="http://schemas.microsoft.com/office/drawing/2014/main" id="{77644643-CB85-F1BB-F82D-1563166C9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ATGTGTCCATAG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AUGUGUCCAUAG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0">
            <a:extLst>
              <a:ext uri="{FF2B5EF4-FFF2-40B4-BE49-F238E27FC236}">
                <a16:creationId xmlns:a16="http://schemas.microsoft.com/office/drawing/2014/main" id="{B1F0D8AC-899E-F7EC-B946-79F2B005A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3794" name="Marcador de contenido 3">
            <a:extLst>
              <a:ext uri="{FF2B5EF4-FFF2-40B4-BE49-F238E27FC236}">
                <a16:creationId xmlns:a16="http://schemas.microsoft.com/office/drawing/2014/main" id="{C1C477B7-F5F9-023B-D41D-2D7FDC7E4E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3795" name="CuadroTexto 4">
            <a:extLst>
              <a:ext uri="{FF2B5EF4-FFF2-40B4-BE49-F238E27FC236}">
                <a16:creationId xmlns:a16="http://schemas.microsoft.com/office/drawing/2014/main" id="{A236E745-7678-EFDA-02AE-8F88E2830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ATGTGTCCATAG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AUGUGUCCAUAG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P:      </a:t>
            </a: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0">
            <a:extLst>
              <a:ext uri="{FF2B5EF4-FFF2-40B4-BE49-F238E27FC236}">
                <a16:creationId xmlns:a16="http://schemas.microsoft.com/office/drawing/2014/main" id="{C93FE5AB-E3FD-B8B3-ED7F-0A080C05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4818" name="Marcador de contenido 3">
            <a:extLst>
              <a:ext uri="{FF2B5EF4-FFF2-40B4-BE49-F238E27FC236}">
                <a16:creationId xmlns:a16="http://schemas.microsoft.com/office/drawing/2014/main" id="{A8E3295F-C4F4-5D2F-F648-AB3D97E029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4819" name="CuadroTexto 4">
            <a:extLst>
              <a:ext uri="{FF2B5EF4-FFF2-40B4-BE49-F238E27FC236}">
                <a16:creationId xmlns:a16="http://schemas.microsoft.com/office/drawing/2014/main" id="{E300FCC1-F20A-F7F2-981C-3E16BC6C7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 TGT CCA 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AUG UGU CCA UAG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P:      </a:t>
            </a: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B2ADD54-812C-5CFF-AD55-660845F25A4C}"/>
              </a:ext>
            </a:extLst>
          </p:cNvPr>
          <p:cNvCxnSpPr>
            <a:cxnSpLocks/>
          </p:cNvCxnSpPr>
          <p:nvPr/>
        </p:nvCxnSpPr>
        <p:spPr>
          <a:xfrm>
            <a:off x="1692275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102FF07-7944-CB7E-AA6D-9A223FBA707A}"/>
              </a:ext>
            </a:extLst>
          </p:cNvPr>
          <p:cNvCxnSpPr>
            <a:cxnSpLocks/>
          </p:cNvCxnSpPr>
          <p:nvPr/>
        </p:nvCxnSpPr>
        <p:spPr>
          <a:xfrm>
            <a:off x="2195513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60EB1ED-B64A-8B75-A195-CA32B74D8B76}"/>
              </a:ext>
            </a:extLst>
          </p:cNvPr>
          <p:cNvCxnSpPr>
            <a:cxnSpLocks/>
          </p:cNvCxnSpPr>
          <p:nvPr/>
        </p:nvCxnSpPr>
        <p:spPr>
          <a:xfrm>
            <a:off x="2771775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EEF486A-CD8D-47D1-DCC9-91819C583265}"/>
              </a:ext>
            </a:extLst>
          </p:cNvPr>
          <p:cNvCxnSpPr>
            <a:cxnSpLocks/>
          </p:cNvCxnSpPr>
          <p:nvPr/>
        </p:nvCxnSpPr>
        <p:spPr>
          <a:xfrm>
            <a:off x="3276600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C7E1BCC-7037-62D8-EA83-BCADDA9BF000}"/>
              </a:ext>
            </a:extLst>
          </p:cNvPr>
          <p:cNvCxnSpPr>
            <a:cxnSpLocks/>
          </p:cNvCxnSpPr>
          <p:nvPr/>
        </p:nvCxnSpPr>
        <p:spPr>
          <a:xfrm>
            <a:off x="1674813" y="3282950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47CD890-A21B-1EC7-40EA-EA4D465B305E}"/>
              </a:ext>
            </a:extLst>
          </p:cNvPr>
          <p:cNvCxnSpPr>
            <a:cxnSpLocks/>
          </p:cNvCxnSpPr>
          <p:nvPr/>
        </p:nvCxnSpPr>
        <p:spPr>
          <a:xfrm>
            <a:off x="2195513" y="3282950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8B0D607-6989-D3D5-96BD-0FD4081E44F8}"/>
              </a:ext>
            </a:extLst>
          </p:cNvPr>
          <p:cNvCxnSpPr>
            <a:cxnSpLocks/>
          </p:cNvCxnSpPr>
          <p:nvPr/>
        </p:nvCxnSpPr>
        <p:spPr>
          <a:xfrm>
            <a:off x="2771775" y="32670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DD598C3-7AAA-430D-1674-ADE705E140B2}"/>
              </a:ext>
            </a:extLst>
          </p:cNvPr>
          <p:cNvCxnSpPr>
            <a:cxnSpLocks/>
          </p:cNvCxnSpPr>
          <p:nvPr/>
        </p:nvCxnSpPr>
        <p:spPr>
          <a:xfrm>
            <a:off x="3276600" y="32670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0">
            <a:extLst>
              <a:ext uri="{FF2B5EF4-FFF2-40B4-BE49-F238E27FC236}">
                <a16:creationId xmlns:a16="http://schemas.microsoft.com/office/drawing/2014/main" id="{D7F37221-FD7D-D0B0-EB3C-854CB089F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5842" name="Marcador de contenido 3">
            <a:extLst>
              <a:ext uri="{FF2B5EF4-FFF2-40B4-BE49-F238E27FC236}">
                <a16:creationId xmlns:a16="http://schemas.microsoft.com/office/drawing/2014/main" id="{92752CC1-08F5-5837-E5F8-625D451E0D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5843" name="CuadroTexto 4">
            <a:extLst>
              <a:ext uri="{FF2B5EF4-FFF2-40B4-BE49-F238E27FC236}">
                <a16:creationId xmlns:a16="http://schemas.microsoft.com/office/drawing/2014/main" id="{0E7F3AF5-B0A3-92BB-DF2E-7416BE2D0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 TGT CCA 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AUG UGU CCA UAG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P:       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M   C   P   * 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30210954-EB74-CB2E-A86B-73FFF13D78F6}"/>
              </a:ext>
            </a:extLst>
          </p:cNvPr>
          <p:cNvCxnSpPr>
            <a:cxnSpLocks/>
          </p:cNvCxnSpPr>
          <p:nvPr/>
        </p:nvCxnSpPr>
        <p:spPr>
          <a:xfrm>
            <a:off x="1692275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DA7DABA-8931-6D9A-5A58-6D3F0A526C53}"/>
              </a:ext>
            </a:extLst>
          </p:cNvPr>
          <p:cNvCxnSpPr>
            <a:cxnSpLocks/>
          </p:cNvCxnSpPr>
          <p:nvPr/>
        </p:nvCxnSpPr>
        <p:spPr>
          <a:xfrm>
            <a:off x="2195513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5C7629B-8D57-1527-4F3F-155CACD3E14C}"/>
              </a:ext>
            </a:extLst>
          </p:cNvPr>
          <p:cNvCxnSpPr>
            <a:cxnSpLocks/>
          </p:cNvCxnSpPr>
          <p:nvPr/>
        </p:nvCxnSpPr>
        <p:spPr>
          <a:xfrm>
            <a:off x="2771775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DCA0F03-0468-0D24-DE60-FEC09587588D}"/>
              </a:ext>
            </a:extLst>
          </p:cNvPr>
          <p:cNvCxnSpPr>
            <a:cxnSpLocks/>
          </p:cNvCxnSpPr>
          <p:nvPr/>
        </p:nvCxnSpPr>
        <p:spPr>
          <a:xfrm>
            <a:off x="3276600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DFD24C4-D581-3A75-2DE3-F2D83CD37302}"/>
              </a:ext>
            </a:extLst>
          </p:cNvPr>
          <p:cNvCxnSpPr>
            <a:cxnSpLocks/>
          </p:cNvCxnSpPr>
          <p:nvPr/>
        </p:nvCxnSpPr>
        <p:spPr>
          <a:xfrm>
            <a:off x="1674813" y="3282950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0CE85CE-064D-4AB1-B82A-CC4D88D2C835}"/>
              </a:ext>
            </a:extLst>
          </p:cNvPr>
          <p:cNvCxnSpPr>
            <a:cxnSpLocks/>
          </p:cNvCxnSpPr>
          <p:nvPr/>
        </p:nvCxnSpPr>
        <p:spPr>
          <a:xfrm>
            <a:off x="2195513" y="3282950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2C0DF82-6C8C-D380-14F2-0DD2C47DA772}"/>
              </a:ext>
            </a:extLst>
          </p:cNvPr>
          <p:cNvCxnSpPr>
            <a:cxnSpLocks/>
          </p:cNvCxnSpPr>
          <p:nvPr/>
        </p:nvCxnSpPr>
        <p:spPr>
          <a:xfrm>
            <a:off x="2771775" y="32670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C70AC79-9D4E-816F-188B-ACA6CF5B7F01}"/>
              </a:ext>
            </a:extLst>
          </p:cNvPr>
          <p:cNvCxnSpPr>
            <a:cxnSpLocks/>
          </p:cNvCxnSpPr>
          <p:nvPr/>
        </p:nvCxnSpPr>
        <p:spPr>
          <a:xfrm>
            <a:off x="3276600" y="32670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Marcador de contenido 2">
            <a:extLst>
              <a:ext uri="{FF2B5EF4-FFF2-40B4-BE49-F238E27FC236}">
                <a16:creationId xmlns:a16="http://schemas.microsoft.com/office/drawing/2014/main" id="{0B4A3604-837C-DF90-C2F9-13E5846FC9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s-ES" altLang="en-US"/>
              <a:t>0 y 1 – A, C, G, T</a:t>
            </a:r>
          </a:p>
          <a:p>
            <a:r>
              <a:rPr lang="es-ES" altLang="en-US"/>
              <a:t>Menor coste → Más datos</a:t>
            </a:r>
          </a:p>
          <a:p>
            <a:endParaRPr lang="es-ES" altLang="en-US"/>
          </a:p>
        </p:txBody>
      </p:sp>
      <p:sp>
        <p:nvSpPr>
          <p:cNvPr id="37890" name="Text Box 10">
            <a:extLst>
              <a:ext uri="{FF2B5EF4-FFF2-40B4-BE49-F238E27FC236}">
                <a16:creationId xmlns:a16="http://schemas.microsoft.com/office/drawing/2014/main" id="{65B646FE-A99C-84AC-4FD5-AAB8A8A09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Automatización</a:t>
            </a:r>
          </a:p>
        </p:txBody>
      </p:sp>
      <p:pic>
        <p:nvPicPr>
          <p:cNvPr id="37891" name="Imagen 4">
            <a:extLst>
              <a:ext uri="{FF2B5EF4-FFF2-40B4-BE49-F238E27FC236}">
                <a16:creationId xmlns:a16="http://schemas.microsoft.com/office/drawing/2014/main" id="{2608EFF9-4427-920F-C8AA-97FEA1F79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2952750"/>
            <a:ext cx="4325937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0">
            <a:extLst>
              <a:ext uri="{FF2B5EF4-FFF2-40B4-BE49-F238E27FC236}">
                <a16:creationId xmlns:a16="http://schemas.microsoft.com/office/drawing/2014/main" id="{08A13660-9BFC-F3CB-CBEB-D193B66AD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Análisis de Secuencias</a:t>
            </a:r>
          </a:p>
        </p:txBody>
      </p:sp>
      <p:pic>
        <p:nvPicPr>
          <p:cNvPr id="38914" name="Imagen 6">
            <a:extLst>
              <a:ext uri="{FF2B5EF4-FFF2-40B4-BE49-F238E27FC236}">
                <a16:creationId xmlns:a16="http://schemas.microsoft.com/office/drawing/2014/main" id="{A36186F0-8830-B2C9-5DE1-18B038247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885950"/>
            <a:ext cx="3357563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CuadroTexto 10">
            <a:extLst>
              <a:ext uri="{FF2B5EF4-FFF2-40B4-BE49-F238E27FC236}">
                <a16:creationId xmlns:a16="http://schemas.microsoft.com/office/drawing/2014/main" id="{5209A970-4A77-8091-5612-99902253F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133600"/>
            <a:ext cx="6192838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TCGAGATTGCATGTACCCTCAAGCCGTCGG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ACGATATTACACGTACACTCACGTCGTTCGGA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ACGATATTACACGCACACTCAAGTCGTTCGGAACCT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ACGATATTACACGTACACTCACGTCGTTCGGAA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ATTACACGTACACTCACGTCGTTCGGAACCT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TACACGTACACTCAAGTCGTTCGGAACCT</a:t>
            </a:r>
            <a:endParaRPr lang="en-US" altLang="es-E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CACGTACACTCAAGTCGTTCTGAACCT</a:t>
            </a:r>
            <a:endParaRPr lang="en-US" altLang="es-E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CACGTACACTCACGTCGTTCGGAACCT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0">
            <a:extLst>
              <a:ext uri="{FF2B5EF4-FFF2-40B4-BE49-F238E27FC236}">
                <a16:creationId xmlns:a16="http://schemas.microsoft.com/office/drawing/2014/main" id="{871897B5-081D-6CF5-037D-B01567779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Análisis de Secuencias</a:t>
            </a:r>
          </a:p>
        </p:txBody>
      </p:sp>
      <p:pic>
        <p:nvPicPr>
          <p:cNvPr id="39938" name="Imagen 6">
            <a:extLst>
              <a:ext uri="{FF2B5EF4-FFF2-40B4-BE49-F238E27FC236}">
                <a16:creationId xmlns:a16="http://schemas.microsoft.com/office/drawing/2014/main" id="{1E09D89A-E489-944A-5942-AF581F2BD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885950"/>
            <a:ext cx="3357563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CuadroTexto 10">
            <a:extLst>
              <a:ext uri="{FF2B5EF4-FFF2-40B4-BE49-F238E27FC236}">
                <a16:creationId xmlns:a16="http://schemas.microsoft.com/office/drawing/2014/main" id="{FA4CE97A-4554-1450-5943-A5C6591FA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133600"/>
            <a:ext cx="6192838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TCGAGATTGCATGTACCCTCAAGCCGTCGG______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ACGATATTACACGTACACTCACGTCGT_________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ACGATATTACACGTACACTCACGTCGTTCGGA____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ACGATATTACACGCACACTCAAGTCGTTCGGAACCT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ACGATATTACACGTACACTCACGTCGTTCGGAA___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_____ATTACACGTACACTCACGTCGTTCGGAACCT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</a:t>
            </a:r>
            <a:endParaRPr lang="en-US" altLang="es-E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_________CACGTACACTCAAGTCGTTCTGAACCT</a:t>
            </a:r>
            <a:endParaRPr lang="en-US" altLang="es-E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_________CACGTACACTCACGTCGTTCGGAACCT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0">
            <a:extLst>
              <a:ext uri="{FF2B5EF4-FFF2-40B4-BE49-F238E27FC236}">
                <a16:creationId xmlns:a16="http://schemas.microsoft.com/office/drawing/2014/main" id="{88587183-E9AE-1110-2205-09B9B6EB0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0962" name="CuadroTexto 1">
            <a:extLst>
              <a:ext uri="{FF2B5EF4-FFF2-40B4-BE49-F238E27FC236}">
                <a16:creationId xmlns:a16="http://schemas.microsoft.com/office/drawing/2014/main" id="{B1343428-DB1E-E753-1828-47677DAE3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060575"/>
            <a:ext cx="8229600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GTCGT_________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</a:t>
            </a:r>
            <a:endParaRPr lang="en-US" altLang="es-E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GAACCT</a:t>
            </a:r>
            <a:endParaRPr lang="en-US" altLang="es-E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0">
            <a:extLst>
              <a:ext uri="{FF2B5EF4-FFF2-40B4-BE49-F238E27FC236}">
                <a16:creationId xmlns:a16="http://schemas.microsoft.com/office/drawing/2014/main" id="{32309B40-C983-8246-80AF-A9C38BA4B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1986" name="CuadroTexto 1">
            <a:extLst>
              <a:ext uri="{FF2B5EF4-FFF2-40B4-BE49-F238E27FC236}">
                <a16:creationId xmlns:a16="http://schemas.microsoft.com/office/drawing/2014/main" id="{67690355-B2DE-B903-7FAA-DFA604AF9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060575"/>
            <a:ext cx="8229600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GTCGT_________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</a:t>
            </a:r>
            <a:endParaRPr lang="en-US" altLang="es-E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GAACCT</a:t>
            </a:r>
            <a:endParaRPr lang="en-US" altLang="es-E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06D9638B-A150-4DDA-8DCF-A14FE064C9FE}"/>
              </a:ext>
            </a:extLst>
          </p:cNvPr>
          <p:cNvSpPr/>
          <p:nvPr/>
        </p:nvSpPr>
        <p:spPr>
          <a:xfrm rot="1778355">
            <a:off x="2035175" y="2947988"/>
            <a:ext cx="792163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83BFBD83-61F8-6C2C-A1E9-AA8272D6AC05}"/>
              </a:ext>
            </a:extLst>
          </p:cNvPr>
          <p:cNvSpPr/>
          <p:nvPr/>
        </p:nvSpPr>
        <p:spPr>
          <a:xfrm rot="7943251">
            <a:off x="5322094" y="4083844"/>
            <a:ext cx="792162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0">
            <a:extLst>
              <a:ext uri="{FF2B5EF4-FFF2-40B4-BE49-F238E27FC236}">
                <a16:creationId xmlns:a16="http://schemas.microsoft.com/office/drawing/2014/main" id="{9FCCDFDC-0C3F-E3E6-2FFE-93CDCE362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3010" name="CuadroTexto 1">
            <a:extLst>
              <a:ext uri="{FF2B5EF4-FFF2-40B4-BE49-F238E27FC236}">
                <a16:creationId xmlns:a16="http://schemas.microsoft.com/office/drawing/2014/main" id="{8359318E-7466-560C-A538-7536B6BD2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060575"/>
            <a:ext cx="82296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14/100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GTCGT_________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</a:t>
            </a:r>
            <a:r>
              <a:rPr lang="en-US" altLang="es-E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25/100</a:t>
            </a:r>
            <a:endParaRPr lang="en-US" altLang="es-E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90/100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89/100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</a:t>
            </a:r>
            <a:r>
              <a:rPr lang="en-US" altLang="es-E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99/100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C31EA5DC-296B-D37E-D202-6BB46012AF8A}"/>
              </a:ext>
            </a:extLst>
          </p:cNvPr>
          <p:cNvSpPr/>
          <p:nvPr/>
        </p:nvSpPr>
        <p:spPr>
          <a:xfrm rot="1778355">
            <a:off x="2035175" y="2947988"/>
            <a:ext cx="792163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403B85B8-D019-235E-07F4-2062CCFB5323}"/>
              </a:ext>
            </a:extLst>
          </p:cNvPr>
          <p:cNvSpPr/>
          <p:nvPr/>
        </p:nvSpPr>
        <p:spPr>
          <a:xfrm rot="7943251">
            <a:off x="5322094" y="4083844"/>
            <a:ext cx="792162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Marcador de contenido 2">
            <a:extLst>
              <a:ext uri="{FF2B5EF4-FFF2-40B4-BE49-F238E27FC236}">
                <a16:creationId xmlns:a16="http://schemas.microsoft.com/office/drawing/2014/main" id="{D249D384-2A03-FE50-A1CB-0B1B5FD900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4525963"/>
          </a:xfrm>
        </p:spPr>
        <p:txBody>
          <a:bodyPr/>
          <a:lstStyle/>
          <a:p>
            <a:pPr marL="0" indent="0" algn="just">
              <a:buFontTx/>
              <a:buNone/>
            </a:pPr>
            <a:r>
              <a:rPr lang="es-ES" altLang="es-ES" i="1">
                <a:solidFill>
                  <a:srgbClr val="333333"/>
                </a:solidFill>
                <a:latin typeface="Verdana" panose="020B0604030504040204" pitchFamily="34" charset="0"/>
              </a:rPr>
              <a:t>La bioinformática permite investigar, desarrollar y aplicar herramientas informáticas y computacionales para permitir y mejorar el manejo de datos biológicos.</a:t>
            </a:r>
            <a:endParaRPr lang="en-US" altLang="es-E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0">
            <a:extLst>
              <a:ext uri="{FF2B5EF4-FFF2-40B4-BE49-F238E27FC236}">
                <a16:creationId xmlns:a16="http://schemas.microsoft.com/office/drawing/2014/main" id="{2ED12A63-7603-9867-587C-8D5E3189C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4034" name="CuadroTexto 1">
            <a:extLst>
              <a:ext uri="{FF2B5EF4-FFF2-40B4-BE49-F238E27FC236}">
                <a16:creationId xmlns:a16="http://schemas.microsoft.com/office/drawing/2014/main" id="{C1596999-52D5-C10F-E8CB-73F685CBC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060575"/>
            <a:ext cx="8229600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14/100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GTCGT_________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25/100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90/100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89/100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604B759-F61C-FF41-7790-FE49C4260B1B}"/>
              </a:ext>
            </a:extLst>
          </p:cNvPr>
          <p:cNvSpPr/>
          <p:nvPr/>
        </p:nvSpPr>
        <p:spPr>
          <a:xfrm>
            <a:off x="3851275" y="1989138"/>
            <a:ext cx="504825" cy="331152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5D6847BB-8482-F661-A92A-6320EF1FB078}"/>
              </a:ext>
            </a:extLst>
          </p:cNvPr>
          <p:cNvSpPr/>
          <p:nvPr/>
        </p:nvSpPr>
        <p:spPr>
          <a:xfrm rot="14099898">
            <a:off x="4112419" y="5369719"/>
            <a:ext cx="792162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335AED8-485C-1EFB-AFBA-65B2895B8C9D}"/>
              </a:ext>
            </a:extLst>
          </p:cNvPr>
          <p:cNvSpPr txBox="1"/>
          <p:nvPr/>
        </p:nvSpPr>
        <p:spPr>
          <a:xfrm>
            <a:off x="4716016" y="5818214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50%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0">
            <a:extLst>
              <a:ext uri="{FF2B5EF4-FFF2-40B4-BE49-F238E27FC236}">
                <a16:creationId xmlns:a16="http://schemas.microsoft.com/office/drawing/2014/main" id="{165AC9B2-C387-465F-02C6-BCE9963B0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5058" name="CuadroTexto 1">
            <a:extLst>
              <a:ext uri="{FF2B5EF4-FFF2-40B4-BE49-F238E27FC236}">
                <a16:creationId xmlns:a16="http://schemas.microsoft.com/office/drawing/2014/main" id="{C32363BF-DCD8-1470-4FF0-E21C530CF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628775"/>
            <a:ext cx="822960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ACGATATTACACGTACACTCAAGTCGATCGGAACCT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Referencia</a:t>
            </a:r>
            <a:endParaRPr lang="en-US" altLang="es-E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14/100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GTCGT_________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25/100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90/100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89/100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0">
            <a:extLst>
              <a:ext uri="{FF2B5EF4-FFF2-40B4-BE49-F238E27FC236}">
                <a16:creationId xmlns:a16="http://schemas.microsoft.com/office/drawing/2014/main" id="{8EFC0F72-01CA-1C05-637D-2E3CBA48E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6082" name="CuadroTexto 1">
            <a:extLst>
              <a:ext uri="{FF2B5EF4-FFF2-40B4-BE49-F238E27FC236}">
                <a16:creationId xmlns:a16="http://schemas.microsoft.com/office/drawing/2014/main" id="{8235D38E-8296-394D-3A74-BAE0133D4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628775"/>
            <a:ext cx="822960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ACGATATTACACGTACACTCAAGTCGATCGGAACCT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14/100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ACACTCAAGTCG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25/100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TCGGAACCT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90/100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89/100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Marcador de contenido 2">
            <a:extLst>
              <a:ext uri="{FF2B5EF4-FFF2-40B4-BE49-F238E27FC236}">
                <a16:creationId xmlns:a16="http://schemas.microsoft.com/office/drawing/2014/main" id="{488303EE-9993-BCCC-CA6C-06B8695A3F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3141663"/>
            <a:ext cx="8229600" cy="4525962"/>
          </a:xfrm>
        </p:spPr>
        <p:txBody>
          <a:bodyPr/>
          <a:lstStyle/>
          <a:p>
            <a:r>
              <a:rPr lang="en-US" altLang="es-ES"/>
              <a:t>www.pandrugs.org</a:t>
            </a:r>
          </a:p>
        </p:txBody>
      </p:sp>
      <p:sp>
        <p:nvSpPr>
          <p:cNvPr id="47106" name="Text Box 10">
            <a:extLst>
              <a:ext uri="{FF2B5EF4-FFF2-40B4-BE49-F238E27FC236}">
                <a16:creationId xmlns:a16="http://schemas.microsoft.com/office/drawing/2014/main" id="{9CAA9017-4B98-B373-7CF1-54319A4DB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Medicina Personalizada</a:t>
            </a:r>
          </a:p>
        </p:txBody>
      </p:sp>
      <p:pic>
        <p:nvPicPr>
          <p:cNvPr id="47107" name="Picture 2" descr="PanDrugs (@PanDrugs_CNIO) / Twitter">
            <a:extLst>
              <a:ext uri="{FF2B5EF4-FFF2-40B4-BE49-F238E27FC236}">
                <a16:creationId xmlns:a16="http://schemas.microsoft.com/office/drawing/2014/main" id="{D70BB006-3A74-101C-0F75-A1F2ECB31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1700213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0">
            <a:extLst>
              <a:ext uri="{FF2B5EF4-FFF2-40B4-BE49-F238E27FC236}">
                <a16:creationId xmlns:a16="http://schemas.microsoft.com/office/drawing/2014/main" id="{D02F0C5F-CB30-9CA5-2DC0-CD862586E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Biología de sistemas</a:t>
            </a:r>
          </a:p>
        </p:txBody>
      </p:sp>
      <p:pic>
        <p:nvPicPr>
          <p:cNvPr id="48130" name="Picture 8" descr="Cuáles son Mycoplasmas genital?">
            <a:extLst>
              <a:ext uri="{FF2B5EF4-FFF2-40B4-BE49-F238E27FC236}">
                <a16:creationId xmlns:a16="http://schemas.microsoft.com/office/drawing/2014/main" id="{78A79614-7A51-FC89-E470-322E978AE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628775"/>
            <a:ext cx="4946650" cy="429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10">
            <a:extLst>
              <a:ext uri="{FF2B5EF4-FFF2-40B4-BE49-F238E27FC236}">
                <a16:creationId xmlns:a16="http://schemas.microsoft.com/office/drawing/2014/main" id="{11EE984E-B8BB-18E7-290C-CE865E3CE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Biología de sistemas</a:t>
            </a:r>
          </a:p>
        </p:txBody>
      </p:sp>
      <p:pic>
        <p:nvPicPr>
          <p:cNvPr id="8" name="bacteria.mp4">
            <a:hlinkClick r:id="" action="ppaction://media"/>
            <a:extLst>
              <a:ext uri="{FF2B5EF4-FFF2-40B4-BE49-F238E27FC236}">
                <a16:creationId xmlns:a16="http://schemas.microsoft.com/office/drawing/2014/main" id="{E816C1D6-EEF6-B02F-BD79-3516C03360AE}"/>
              </a:ext>
            </a:extLst>
          </p:cNvPr>
          <p:cNvPicPr>
            <a:picLocks noGrp="1" noRot="1"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4988" y="1557338"/>
            <a:ext cx="5534025" cy="4149725"/>
          </a:xfrm>
        </p:spPr>
      </p:pic>
      <p:sp>
        <p:nvSpPr>
          <p:cNvPr id="49155" name="CuadroTexto 3">
            <a:extLst>
              <a:ext uri="{FF2B5EF4-FFF2-40B4-BE49-F238E27FC236}">
                <a16:creationId xmlns:a16="http://schemas.microsoft.com/office/drawing/2014/main" id="{2112D5E0-A7BE-0525-CA84-9A11A15AB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6237288"/>
            <a:ext cx="4968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200">
                <a:solidFill>
                  <a:srgbClr val="0C7DBB"/>
                </a:solidFill>
                <a:latin typeface="NexusSans"/>
                <a:hlinkClick r:id="rId5" tooltip="Persistent link using digital object identifier"/>
              </a:rPr>
              <a:t>https://doi.org/10.1016/j.jmb.2021.167351</a:t>
            </a:r>
            <a:endParaRPr lang="en-US" altLang="es-E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0">
            <a:extLst>
              <a:ext uri="{FF2B5EF4-FFF2-40B4-BE49-F238E27FC236}">
                <a16:creationId xmlns:a16="http://schemas.microsoft.com/office/drawing/2014/main" id="{4205A01D-9C70-89FE-9DFB-AC2F6EA0C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Biología de sistemas</a:t>
            </a:r>
          </a:p>
        </p:txBody>
      </p:sp>
      <p:pic>
        <p:nvPicPr>
          <p:cNvPr id="3" name="bacteriasoftware.mp4">
            <a:hlinkClick r:id="" action="ppaction://media"/>
            <a:extLst>
              <a:ext uri="{FF2B5EF4-FFF2-40B4-BE49-F238E27FC236}">
                <a16:creationId xmlns:a16="http://schemas.microsoft.com/office/drawing/2014/main" id="{5613D060-690A-5FED-68DB-A5F901A46D06}"/>
              </a:ext>
            </a:extLst>
          </p:cNvPr>
          <p:cNvPicPr>
            <a:picLocks noGrp="1" noRot="1"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1665288"/>
            <a:ext cx="7488237" cy="4130675"/>
          </a:xfrm>
        </p:spPr>
      </p:pic>
      <p:sp>
        <p:nvSpPr>
          <p:cNvPr id="50179" name="CuadroTexto 3">
            <a:extLst>
              <a:ext uri="{FF2B5EF4-FFF2-40B4-BE49-F238E27FC236}">
                <a16:creationId xmlns:a16="http://schemas.microsoft.com/office/drawing/2014/main" id="{9ABE87A2-71F3-B5BA-A8DD-8706AF67B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6237288"/>
            <a:ext cx="4968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200">
                <a:solidFill>
                  <a:srgbClr val="0C7DBB"/>
                </a:solidFill>
                <a:latin typeface="NexusSans"/>
                <a:hlinkClick r:id="rId5" tooltip="Persistent link using digital object identifier"/>
              </a:rPr>
              <a:t>https://doi.org/10.1016/j.jmb.2021.167351</a:t>
            </a:r>
            <a:endParaRPr lang="en-US" altLang="es-E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Marcador de contenido 2">
            <a:extLst>
              <a:ext uri="{FF2B5EF4-FFF2-40B4-BE49-F238E27FC236}">
                <a16:creationId xmlns:a16="http://schemas.microsoft.com/office/drawing/2014/main" id="{0B9C9924-AC1E-2726-F471-6624E938BC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56100" y="4941888"/>
            <a:ext cx="4402138" cy="611187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s-ES" altLang="es-ES" dirty="0"/>
              <a:t>https://</a:t>
            </a:r>
            <a:r>
              <a:rPr lang="es-ES" altLang="es-ES" dirty="0" err="1"/>
              <a:t>bit.ly</a:t>
            </a:r>
            <a:r>
              <a:rPr lang="es-ES" altLang="es-ES" dirty="0"/>
              <a:t>/XRAYBIE</a:t>
            </a:r>
            <a:endParaRPr lang="en-US" altLang="es-ES" dirty="0"/>
          </a:p>
        </p:txBody>
      </p:sp>
      <p:sp>
        <p:nvSpPr>
          <p:cNvPr id="51202" name="Text Box 10">
            <a:extLst>
              <a:ext uri="{FF2B5EF4-FFF2-40B4-BE49-F238E27FC236}">
                <a16:creationId xmlns:a16="http://schemas.microsoft.com/office/drawing/2014/main" id="{C1F51274-60E2-ABBA-27A5-565C01F94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Análisis de imágenes clínicas</a:t>
            </a:r>
          </a:p>
        </p:txBody>
      </p:sp>
      <p:pic>
        <p:nvPicPr>
          <p:cNvPr id="51203" name="Imagen 1">
            <a:extLst>
              <a:ext uri="{FF2B5EF4-FFF2-40B4-BE49-F238E27FC236}">
                <a16:creationId xmlns:a16="http://schemas.microsoft.com/office/drawing/2014/main" id="{999D48CA-76F7-B2AF-CED3-6776F62E1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08150"/>
            <a:ext cx="7019925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Marcador de contenido 2">
            <a:extLst>
              <a:ext uri="{FF2B5EF4-FFF2-40B4-BE49-F238E27FC236}">
                <a16:creationId xmlns:a16="http://schemas.microsoft.com/office/drawing/2014/main" id="{B9683A19-09BD-3B1D-7A44-4576DFF566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s-ES"/>
              <a:t>Diseño de fármacos</a:t>
            </a:r>
          </a:p>
        </p:txBody>
      </p:sp>
      <p:sp>
        <p:nvSpPr>
          <p:cNvPr id="52226" name="Text Box 10">
            <a:extLst>
              <a:ext uri="{FF2B5EF4-FFF2-40B4-BE49-F238E27FC236}">
                <a16:creationId xmlns:a16="http://schemas.microsoft.com/office/drawing/2014/main" id="{2458B9CD-1A00-4B21-81B4-D7A260773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Modelado de proteínas</a:t>
            </a:r>
          </a:p>
        </p:txBody>
      </p:sp>
      <p:pic>
        <p:nvPicPr>
          <p:cNvPr id="52227" name="Imagen 2" descr="Imagen que contiene tabla, diferente, fruta, comida&#10;&#10;Descripción generada automáticamente">
            <a:extLst>
              <a:ext uri="{FF2B5EF4-FFF2-40B4-BE49-F238E27FC236}">
                <a16:creationId xmlns:a16="http://schemas.microsoft.com/office/drawing/2014/main" id="{BA0F97A4-9393-FCD5-9AE1-91874A56E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2349500"/>
            <a:ext cx="4975225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10">
            <a:extLst>
              <a:ext uri="{FF2B5EF4-FFF2-40B4-BE49-F238E27FC236}">
                <a16:creationId xmlns:a16="http://schemas.microsoft.com/office/drawing/2014/main" id="{17C4B647-2111-5A3F-12DB-54E005A97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Plegado de proteínas</a:t>
            </a:r>
          </a:p>
        </p:txBody>
      </p:sp>
      <p:pic>
        <p:nvPicPr>
          <p:cNvPr id="3" name="Elementos multimedia en línea 2" title="Protein folding explained">
            <a:hlinkClick r:id="" action="ppaction://media"/>
            <a:extLst>
              <a:ext uri="{FF2B5EF4-FFF2-40B4-BE49-F238E27FC236}">
                <a16:creationId xmlns:a16="http://schemas.microsoft.com/office/drawing/2014/main" id="{A10DED35-3B4D-171C-087E-B15D2928E4C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50950" y="1773238"/>
            <a:ext cx="6642100" cy="3752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Marcador de contenido 2">
            <a:extLst>
              <a:ext uri="{FF2B5EF4-FFF2-40B4-BE49-F238E27FC236}">
                <a16:creationId xmlns:a16="http://schemas.microsoft.com/office/drawing/2014/main" id="{BD11492C-3A07-8800-FA54-96EF9248CD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4525963"/>
          </a:xfrm>
        </p:spPr>
        <p:txBody>
          <a:bodyPr/>
          <a:lstStyle/>
          <a:p>
            <a:pPr marL="0" indent="0" algn="just">
              <a:buFontTx/>
              <a:buNone/>
            </a:pPr>
            <a:r>
              <a:rPr lang="es-ES" altLang="es-ES" i="1">
                <a:solidFill>
                  <a:srgbClr val="333333"/>
                </a:solidFill>
                <a:latin typeface="Verdana" panose="020B0604030504040204" pitchFamily="34" charset="0"/>
              </a:rPr>
              <a:t>La bioinformática permite investigar, desarrollar y aplicar herramientas informáticas y computacionales para permitir y mejorar el manejo de </a:t>
            </a:r>
            <a:r>
              <a:rPr lang="es-ES" altLang="es-ES" b="1" i="1">
                <a:solidFill>
                  <a:srgbClr val="333333"/>
                </a:solidFill>
                <a:latin typeface="Verdana" panose="020B0604030504040204" pitchFamily="34" charset="0"/>
              </a:rPr>
              <a:t>datos biológicos</a:t>
            </a:r>
            <a:r>
              <a:rPr lang="es-ES" altLang="es-ES" i="1">
                <a:solidFill>
                  <a:srgbClr val="333333"/>
                </a:solidFill>
                <a:latin typeface="Verdana" panose="020B0604030504040204" pitchFamily="34" charset="0"/>
              </a:rPr>
              <a:t>.</a:t>
            </a:r>
            <a:endParaRPr lang="en-US" altLang="es-E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0">
            <a:extLst>
              <a:ext uri="{FF2B5EF4-FFF2-40B4-BE49-F238E27FC236}">
                <a16:creationId xmlns:a16="http://schemas.microsoft.com/office/drawing/2014/main" id="{45040FB1-B0AC-14D0-222F-09CD35FE8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Plegado de proteínas</a:t>
            </a:r>
          </a:p>
        </p:txBody>
      </p:sp>
      <p:pic>
        <p:nvPicPr>
          <p:cNvPr id="2" name="Elementos multimedia en línea 1" title="AlphaFold: The making of a scientific breakthrough">
            <a:hlinkClick r:id="" action="ppaction://media"/>
            <a:extLst>
              <a:ext uri="{FF2B5EF4-FFF2-40B4-BE49-F238E27FC236}">
                <a16:creationId xmlns:a16="http://schemas.microsoft.com/office/drawing/2014/main" id="{602C2B75-D992-81DC-F706-26FA9B92B81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85850" y="1773238"/>
            <a:ext cx="6970713" cy="393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10">
            <a:extLst>
              <a:ext uri="{FF2B5EF4-FFF2-40B4-BE49-F238E27FC236}">
                <a16:creationId xmlns:a16="http://schemas.microsoft.com/office/drawing/2014/main" id="{6FCF50F5-9651-1CEA-2BB9-D0A78F29A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Más problemas: Rosalind</a:t>
            </a:r>
          </a:p>
        </p:txBody>
      </p:sp>
      <p:pic>
        <p:nvPicPr>
          <p:cNvPr id="57346" name="Picture 2" descr="El caso de Rosalind Franklin | Vidas científicas | Mujeres con ciencia">
            <a:extLst>
              <a:ext uri="{FF2B5EF4-FFF2-40B4-BE49-F238E27FC236}">
                <a16:creationId xmlns:a16="http://schemas.microsoft.com/office/drawing/2014/main" id="{B5CA7ED4-6457-79D6-7F39-05CC566E97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3813" y="1628775"/>
            <a:ext cx="2300287" cy="2949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7" name="Picture 4" descr="Rosalind Franklin, la olvidada científica detrás del descubrimiento de la  estructura del ADN, uno de los más importantes para la medicina moderna -  BBC News Mundo">
            <a:extLst>
              <a:ext uri="{FF2B5EF4-FFF2-40B4-BE49-F238E27FC236}">
                <a16:creationId xmlns:a16="http://schemas.microsoft.com/office/drawing/2014/main" id="{073D71B0-E81F-121E-2EF4-E31B57EDC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7" r="22536"/>
          <a:stretch>
            <a:fillRect/>
          </a:stretch>
        </p:blipFill>
        <p:spPr bwMode="auto">
          <a:xfrm>
            <a:off x="611188" y="3768725"/>
            <a:ext cx="1976437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6" descr="Rosalind | Phillip Compeau">
            <a:extLst>
              <a:ext uri="{FF2B5EF4-FFF2-40B4-BE49-F238E27FC236}">
                <a16:creationId xmlns:a16="http://schemas.microsoft.com/office/drawing/2014/main" id="{6D25D4D5-81BF-1486-9938-7E0684BC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682750"/>
            <a:ext cx="5780088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4">
            <a:extLst>
              <a:ext uri="{FF2B5EF4-FFF2-40B4-BE49-F238E27FC236}">
                <a16:creationId xmlns:a16="http://schemas.microsoft.com/office/drawing/2014/main" id="{DBC3DA5C-EF63-9A09-6487-3E4123681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3075" y="4999038"/>
            <a:ext cx="5689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ES" altLang="es-ES" sz="2400" dirty="0"/>
              <a:t>https://</a:t>
            </a:r>
            <a:r>
              <a:rPr lang="es-ES" altLang="es-ES" sz="2400" dirty="0" err="1"/>
              <a:t>bit.ly</a:t>
            </a:r>
            <a:r>
              <a:rPr lang="es-ES" altLang="es-ES" sz="2400" dirty="0"/>
              <a:t>/</a:t>
            </a:r>
            <a:r>
              <a:rPr lang="es-ES" altLang="es-ES" sz="2400" dirty="0" err="1"/>
              <a:t>BIERosalind</a:t>
            </a:r>
            <a:endParaRPr lang="es-ES" altLang="es-E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4">
            <a:extLst>
              <a:ext uri="{FF2B5EF4-FFF2-40B4-BE49-F238E27FC236}">
                <a16:creationId xmlns:a16="http://schemas.microsoft.com/office/drawing/2014/main" id="{242BFEC6-6F8B-12B4-047F-75432D84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268413"/>
            <a:ext cx="7794625" cy="463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0">
            <a:extLst>
              <a:ext uri="{FF2B5EF4-FFF2-40B4-BE49-F238E27FC236}">
                <a16:creationId xmlns:a16="http://schemas.microsoft.com/office/drawing/2014/main" id="{C75C7597-9EB3-19D8-1B12-B0D3424E7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DC84A9A-4A0B-3E04-123C-96E5579A0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-17447" r="5170" b="13783"/>
          <a:stretch>
            <a:fillRect/>
          </a:stretch>
        </p:blipFill>
        <p:spPr bwMode="auto">
          <a:xfrm>
            <a:off x="2124075" y="274638"/>
            <a:ext cx="4751388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0">
            <a:extLst>
              <a:ext uri="{FF2B5EF4-FFF2-40B4-BE49-F238E27FC236}">
                <a16:creationId xmlns:a16="http://schemas.microsoft.com/office/drawing/2014/main" id="{E3E9C89A-1949-2FBA-08FC-062BD4299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 dirty="0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19458" name="Marcador de contenido 2">
            <a:extLst>
              <a:ext uri="{FF2B5EF4-FFF2-40B4-BE49-F238E27FC236}">
                <a16:creationId xmlns:a16="http://schemas.microsoft.com/office/drawing/2014/main" id="{8BD3EB10-8E1A-5705-3E37-D0586BF788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2060575"/>
            <a:ext cx="8364537" cy="4065588"/>
          </a:xfrm>
        </p:spPr>
        <p:txBody>
          <a:bodyPr/>
          <a:lstStyle/>
          <a:p>
            <a:r>
              <a:rPr lang="es-ES" altLang="en-US" sz="2800"/>
              <a:t>Human Genome Project</a:t>
            </a:r>
          </a:p>
        </p:txBody>
      </p:sp>
      <p:pic>
        <p:nvPicPr>
          <p:cNvPr id="19459" name="Picture 2" descr="El proyecto del genoma humano | CancerQuest">
            <a:extLst>
              <a:ext uri="{FF2B5EF4-FFF2-40B4-BE49-F238E27FC236}">
                <a16:creationId xmlns:a16="http://schemas.microsoft.com/office/drawing/2014/main" id="{538DB9B6-D2D7-41BC-43D2-DC803C9CB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" r="4955"/>
          <a:stretch>
            <a:fillRect/>
          </a:stretch>
        </p:blipFill>
        <p:spPr bwMode="auto">
          <a:xfrm>
            <a:off x="5435600" y="1603375"/>
            <a:ext cx="3313113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0">
            <a:extLst>
              <a:ext uri="{FF2B5EF4-FFF2-40B4-BE49-F238E27FC236}">
                <a16:creationId xmlns:a16="http://schemas.microsoft.com/office/drawing/2014/main" id="{B12F95B3-576A-038C-6A73-52F8D1560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0482" name="Marcador de contenido 2">
            <a:extLst>
              <a:ext uri="{FF2B5EF4-FFF2-40B4-BE49-F238E27FC236}">
                <a16:creationId xmlns:a16="http://schemas.microsoft.com/office/drawing/2014/main" id="{E0AA4BDC-A010-9C2C-FFAB-377328170F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</p:txBody>
      </p:sp>
      <p:pic>
        <p:nvPicPr>
          <p:cNvPr id="20483" name="Picture 2" descr="El proyecto del genoma humano | CancerQuest">
            <a:extLst>
              <a:ext uri="{FF2B5EF4-FFF2-40B4-BE49-F238E27FC236}">
                <a16:creationId xmlns:a16="http://schemas.microsoft.com/office/drawing/2014/main" id="{4E329AA5-0393-DCEB-6A81-E6FB2E1C3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" r="4955"/>
          <a:stretch>
            <a:fillRect/>
          </a:stretch>
        </p:blipFill>
        <p:spPr bwMode="auto">
          <a:xfrm>
            <a:off x="5435600" y="1603375"/>
            <a:ext cx="3313113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Elementos multimedia en línea 1" descr="How to read the genome and build a human being | Riccardo Sabatini">
            <a:hlinkClick r:id="" action="ppaction://media"/>
            <a:extLst>
              <a:ext uri="{FF2B5EF4-FFF2-40B4-BE49-F238E27FC236}">
                <a16:creationId xmlns:a16="http://schemas.microsoft.com/office/drawing/2014/main" id="{49B6A869-1159-552B-C811-2BED8D97D0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50970" y="2996952"/>
            <a:ext cx="4248968" cy="2400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0">
            <a:extLst>
              <a:ext uri="{FF2B5EF4-FFF2-40B4-BE49-F238E27FC236}">
                <a16:creationId xmlns:a16="http://schemas.microsoft.com/office/drawing/2014/main" id="{B2AFA8E3-3944-00AF-A6D3-D42D2CD62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1506" name="Marcador de contenido 2">
            <a:extLst>
              <a:ext uri="{FF2B5EF4-FFF2-40B4-BE49-F238E27FC236}">
                <a16:creationId xmlns:a16="http://schemas.microsoft.com/office/drawing/2014/main" id="{41BB8541-1F6B-35B6-C520-073109D600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1507" name="Picture 2" descr="El proyecto del genoma humano | CancerQuest">
            <a:extLst>
              <a:ext uri="{FF2B5EF4-FFF2-40B4-BE49-F238E27FC236}">
                <a16:creationId xmlns:a16="http://schemas.microsoft.com/office/drawing/2014/main" id="{B17BB7A8-8C7B-3D57-72B9-D658E01AC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" r="4955"/>
          <a:stretch>
            <a:fillRect/>
          </a:stretch>
        </p:blipFill>
        <p:spPr bwMode="auto">
          <a:xfrm>
            <a:off x="5435600" y="1603375"/>
            <a:ext cx="3313113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638</Words>
  <Application>Microsoft Office PowerPoint</Application>
  <PresentationFormat>On-screen Show (4:3)</PresentationFormat>
  <Paragraphs>192</Paragraphs>
  <Slides>41</Slides>
  <Notes>0</Notes>
  <HiddenSlides>1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Courier New</vt:lpstr>
      <vt:lpstr>NexusSans</vt:lpstr>
      <vt:lpstr>Verdana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Windows 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Luis Miguel Grande González</dc:creator>
  <cp:lastModifiedBy>GADEA LUCAS PEREZ</cp:lastModifiedBy>
  <cp:revision>59</cp:revision>
  <dcterms:created xsi:type="dcterms:W3CDTF">2011-09-16T07:06:37Z</dcterms:created>
  <dcterms:modified xsi:type="dcterms:W3CDTF">2025-01-14T12:09:27Z</dcterms:modified>
</cp:coreProperties>
</file>